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7"/>
  </p:notesMasterIdLst>
  <p:handoutMasterIdLst>
    <p:handoutMasterId r:id="rId48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979" r:id="rId18"/>
    <p:sldId id="2407" r:id="rId19"/>
    <p:sldId id="2587" r:id="rId20"/>
    <p:sldId id="2718" r:id="rId21"/>
    <p:sldId id="1965" r:id="rId22"/>
    <p:sldId id="2746" r:id="rId23"/>
    <p:sldId id="1967" r:id="rId24"/>
    <p:sldId id="2023" r:id="rId25"/>
    <p:sldId id="2861" r:id="rId26"/>
    <p:sldId id="2862" r:id="rId27"/>
    <p:sldId id="2411" r:id="rId28"/>
    <p:sldId id="2689" r:id="rId29"/>
    <p:sldId id="2878" r:id="rId30"/>
    <p:sldId id="2858" r:id="rId31"/>
    <p:sldId id="2879" r:id="rId32"/>
    <p:sldId id="2880" r:id="rId33"/>
    <p:sldId id="2048" r:id="rId34"/>
    <p:sldId id="2786" r:id="rId35"/>
    <p:sldId id="2614" r:id="rId36"/>
    <p:sldId id="2788" r:id="rId37"/>
    <p:sldId id="2602" r:id="rId38"/>
    <p:sldId id="2882" r:id="rId39"/>
    <p:sldId id="2944" r:id="rId40"/>
    <p:sldId id="2883" r:id="rId41"/>
    <p:sldId id="2915" r:id="rId42"/>
    <p:sldId id="2870" r:id="rId43"/>
    <p:sldId id="2054" r:id="rId44"/>
    <p:sldId id="2052" r:id="rId45"/>
    <p:sldId id="28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2C895B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6275"/>
  </p:normalViewPr>
  <p:slideViewPr>
    <p:cSldViewPr snapToGrid="0" snapToObjects="1">
      <p:cViewPr varScale="1">
        <p:scale>
          <a:sx n="236" d="100"/>
          <a:sy n="236" d="100"/>
        </p:scale>
        <p:origin x="248" y="3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1.07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13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 (read)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memory (write)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1.07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14 – November 3,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21569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143366" y="312694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rsub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string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4468" y="4257262"/>
            <a:ext cx="9146072" cy="2230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false 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then </a:t>
            </a:r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else execute the 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801320" y="1293317"/>
            <a:ext cx="7229635" cy="1203333"/>
            <a:chOff x="-1767539" y="-451518"/>
            <a:chExt cx="7229635" cy="1203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-1767539" y="-451518"/>
              <a:ext cx="722963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 depend on the result of a Test (comparison)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 (This test is called a </a:t>
              </a:r>
              <a:r>
                <a:rPr lang="en-US" sz="2000" dirty="0">
                  <a:solidFill>
                    <a:srgbClr val="F3744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97986" y="296700"/>
              <a:ext cx="98587" cy="45511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>
                <a:solidFill>
                  <a:srgbClr val="0070C0"/>
                </a:solidFill>
              </a:rPr>
              <a:t>branch around to </a:t>
            </a:r>
            <a:r>
              <a:rPr lang="en-US" sz="2200" b="1" dirty="0">
                <a:solidFill>
                  <a:srgbClr val="0070C0"/>
                </a:solidFill>
              </a:rPr>
              <a:t>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634002" y="906172"/>
            <a:ext cx="723323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 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3729339" y="647502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388652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94376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600" dirty="0">
                <a:solidFill>
                  <a:schemeClr val="accent1"/>
                </a:solidFill>
              </a:rPr>
              <a:t>instructions</a:t>
            </a:r>
            <a:r>
              <a:rPr lang="en-US" sz="1600" dirty="0"/>
              <a:t> the CPU executes are </a:t>
            </a:r>
            <a:r>
              <a:rPr lang="en-US" sz="1600" dirty="0">
                <a:solidFill>
                  <a:schemeClr val="accent1"/>
                </a:solidFill>
              </a:rPr>
              <a:t>encoded in memory </a:t>
            </a:r>
            <a:r>
              <a:rPr lang="en-US" sz="1600" dirty="0">
                <a:solidFill>
                  <a:schemeClr val="tx2"/>
                </a:solidFill>
              </a:rPr>
              <a:t>using</a:t>
            </a:r>
            <a:r>
              <a:rPr lang="en-US" sz="16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Assembly language </a:t>
            </a:r>
            <a:r>
              <a:rPr lang="en-US" sz="1600" dirty="0"/>
              <a:t>is a </a:t>
            </a:r>
            <a:r>
              <a:rPr lang="en-US" sz="1600" dirty="0">
                <a:solidFill>
                  <a:srgbClr val="FF0000"/>
                </a:solidFill>
              </a:rPr>
              <a:t>symbolic version </a:t>
            </a:r>
            <a:r>
              <a:rPr lang="en-US" sz="1600" dirty="0"/>
              <a:t>of the </a:t>
            </a:r>
            <a:r>
              <a:rPr lang="en-US" sz="16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6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goes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One line of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Assembler (gnu as) 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(1)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translates assembly to machine code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(2) Generates the contents of: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text, read only data, and static data memory sections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64847</TotalTime>
  <Words>5920</Words>
  <Application>Microsoft Macintosh PowerPoint</Application>
  <PresentationFormat>Widescreen</PresentationFormat>
  <Paragraphs>1098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Regular</vt:lpstr>
      <vt:lpstr>ArialMT</vt:lpstr>
      <vt:lpstr>Calibri</vt:lpstr>
      <vt:lpstr>Consolas</vt:lpstr>
      <vt:lpstr>Courier New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PowerPoint Presentation</vt:lpstr>
      <vt:lpstr>CPU Operational Overview: Executing Machine Code</vt:lpstr>
      <vt:lpstr>AArch32 Instruction Categories</vt:lpstr>
      <vt:lpstr>First Look: Copying Values To Registers - MOV</vt:lpstr>
      <vt:lpstr>mov – Copies Register Content between registers</vt:lpstr>
      <vt:lpstr>First Look: Add/Sub Registers</vt:lpstr>
      <vt:lpstr>add/sub/rsub – Add or Subtract two integers</vt:lpstr>
      <vt:lpstr>Writing a Sequence of Add &amp; Subtract Instructions</vt:lpstr>
      <vt:lpstr>R (register) Type Data Processing: Machine Code</vt:lpstr>
      <vt:lpstr>I (immediate) Type Data Processing: Machine Code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Anatomy of a Sample Branch:  Changing the Next Instruction to Execute</vt:lpstr>
      <vt:lpstr>cmp/cmm – Making Conditional Tests</vt:lpstr>
      <vt:lpstr>Quick Overview of the Condition Bits/Flags</vt:lpstr>
      <vt:lpstr>Program Flow: Keeping the same "Block Order" as C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Program Flow:  Simple If statement, No Else</vt:lpstr>
      <vt:lpstr>Branch Guard "Adjustment" Table Preserving Block Order In Code</vt:lpstr>
      <vt:lpstr>When do you use a Signed or Unsigned Conditional Branch?</vt:lpstr>
      <vt:lpstr>Anatomy of a Conditional Branch: If statement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2861</cp:revision>
  <cp:lastPrinted>2018-11-29T18:50:01Z</cp:lastPrinted>
  <dcterms:created xsi:type="dcterms:W3CDTF">2018-10-05T16:35:28Z</dcterms:created>
  <dcterms:modified xsi:type="dcterms:W3CDTF">2022-11-08T17:46:54Z</dcterms:modified>
  <cp:category/>
</cp:coreProperties>
</file>